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57" r:id="rId4"/>
    <p:sldId id="258" r:id="rId5"/>
    <p:sldId id="271" r:id="rId6"/>
    <p:sldId id="259" r:id="rId7"/>
    <p:sldId id="260" r:id="rId8"/>
    <p:sldId id="262" r:id="rId9"/>
    <p:sldId id="261" r:id="rId10"/>
    <p:sldId id="270" r:id="rId11"/>
    <p:sldId id="274" r:id="rId12"/>
    <p:sldId id="273" r:id="rId13"/>
    <p:sldId id="265" r:id="rId14"/>
    <p:sldId id="276" r:id="rId15"/>
    <p:sldId id="277" r:id="rId16"/>
    <p:sldId id="278" r:id="rId17"/>
    <p:sldId id="280" r:id="rId18"/>
    <p:sldId id="279" r:id="rId19"/>
    <p:sldId id="284" r:id="rId20"/>
    <p:sldId id="282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99FF"/>
    <a:srgbClr val="FF66CC"/>
    <a:srgbClr val="FF9900"/>
    <a:srgbClr val="FF6600"/>
    <a:srgbClr val="CC99FF"/>
    <a:srgbClr val="009900"/>
    <a:srgbClr val="00CC00"/>
    <a:srgbClr val="A2D5EE"/>
    <a:srgbClr val="AFE1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0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472F96-72AE-49E8-8763-899B54324594}" type="datetimeFigureOut">
              <a:rPr lang="fr-FR" smtClean="0"/>
              <a:pPr/>
              <a:t>23/06/2016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E0EB60-D957-4A6E-86B8-FC96FECB194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le%20partage%20du%20gateau2.ggb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Ruban%20silicien.alg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ultiplication%20&#224;%20la%20russe%20(light)%20codage%20binaire.alg" TargetMode="External"/><Relationship Id="rId2" Type="http://schemas.openxmlformats.org/officeDocument/2006/relationships/hyperlink" Target="Multiplication%20&#224;%20la%20russe%20(light).alg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400" b="1" dirty="0" smtClean="0">
                <a:latin typeface="Calibri" pitchFamily="34" charset="0"/>
              </a:rPr>
              <a:t>Le rallye mathématiques de Lyon</a:t>
            </a:r>
            <a:endParaRPr lang="fr-FR" sz="44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214686"/>
            <a:ext cx="3786214" cy="287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86058"/>
            <a:ext cx="52768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785926"/>
            <a:ext cx="3357586" cy="469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2286008"/>
          </a:xfrm>
        </p:spPr>
        <p:txBody>
          <a:bodyPr>
            <a:normAutofit fontScale="90000"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Des exemples d’affiches réalisées les années précédentes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14356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571744"/>
            <a:ext cx="54959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7030A0"/>
                </a:solidFill>
                <a:latin typeface="Calibri" pitchFamily="34" charset="0"/>
              </a:rPr>
              <a:t>A la fin de l’épreuve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429684" cy="1428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3600" b="1" dirty="0" smtClean="0">
                <a:solidFill>
                  <a:srgbClr val="CC00FF"/>
                </a:solidFill>
                <a:latin typeface="Calibri" pitchFamily="34" charset="0"/>
              </a:rPr>
              <a:t>Au bout de 2 heures le jour du concours, </a:t>
            </a:r>
          </a:p>
          <a:p>
            <a:pPr>
              <a:buNone/>
            </a:pPr>
            <a:r>
              <a:rPr lang="fr-FR" sz="3600" b="1" dirty="0" smtClean="0">
                <a:solidFill>
                  <a:srgbClr val="CC00FF"/>
                </a:solidFill>
                <a:latin typeface="Calibri" pitchFamily="34" charset="0"/>
              </a:rPr>
              <a:t>la classe rend :</a:t>
            </a:r>
          </a:p>
          <a:p>
            <a:pPr algn="just">
              <a:buNone/>
            </a:pP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71472" y="2714620"/>
            <a:ext cx="5715040" cy="1071570"/>
          </a:xfrm>
          <a:prstGeom prst="roundRect">
            <a:avLst/>
          </a:prstGeom>
          <a:solidFill>
            <a:srgbClr val="CC99FF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feuille réponse</a:t>
            </a:r>
          </a:p>
          <a:p>
            <a:pPr algn="ctr"/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857356" y="4214818"/>
            <a:ext cx="5715040" cy="1071570"/>
          </a:xfrm>
          <a:prstGeom prst="roundRect">
            <a:avLst/>
          </a:prstGeom>
          <a:solidFill>
            <a:srgbClr val="CC99FF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affiche</a:t>
            </a:r>
          </a:p>
          <a:p>
            <a:pPr algn="ctr"/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1362075"/>
          </a:xfrm>
        </p:spPr>
        <p:txBody>
          <a:bodyPr/>
          <a:lstStyle/>
          <a:p>
            <a:r>
              <a:rPr lang="fr-FR" dirty="0" smtClean="0"/>
              <a:t>Quadrilatères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11560" y="2636912"/>
          <a:ext cx="7992888" cy="3726900"/>
        </p:xfrm>
        <a:graphic>
          <a:graphicData uri="http://schemas.openxmlformats.org/drawingml/2006/table">
            <a:tbl>
              <a:tblPr/>
              <a:tblGrid>
                <a:gridCol w="566489"/>
                <a:gridCol w="985943"/>
                <a:gridCol w="466970"/>
                <a:gridCol w="467657"/>
                <a:gridCol w="467657"/>
                <a:gridCol w="466970"/>
                <a:gridCol w="467657"/>
                <a:gridCol w="453733"/>
                <a:gridCol w="553468"/>
                <a:gridCol w="792088"/>
                <a:gridCol w="648072"/>
                <a:gridCol w="504056"/>
                <a:gridCol w="504056"/>
                <a:gridCol w="648072"/>
              </a:tblGrid>
              <a:tr h="202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Quadrilatère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Couleur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5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N°1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N°2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N°3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N°4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N°5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N°6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Jaune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Orange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Rouge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Bleu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Vert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Noir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72">
                <a:tc rowSpan="6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Prénom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Anne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Bruno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Claire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Daniel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Etienne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François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72">
                <a:tc rowSpan="6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Couleur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Jaune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594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/>
                          <a:ea typeface="Times New Roman"/>
                          <a:cs typeface="Times New Roman"/>
                        </a:rPr>
                        <a:t>Orange</a:t>
                      </a:r>
                      <a:endParaRPr lang="fr-FR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Rouge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Bleu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Vert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9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latin typeface="Arial"/>
                          <a:ea typeface="Times New Roman"/>
                          <a:cs typeface="Times New Roman"/>
                        </a:rPr>
                        <a:t>Noir</a:t>
                      </a:r>
                      <a:endParaRPr lang="fr-FR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6731" marR="5673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1362075"/>
          </a:xfrm>
        </p:spPr>
        <p:txBody>
          <a:bodyPr/>
          <a:lstStyle/>
          <a:p>
            <a:r>
              <a:rPr lang="fr-FR" dirty="0" smtClean="0"/>
              <a:t>Quadrilatères</a:t>
            </a:r>
            <a:endParaRPr lang="fr-FR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55576" y="2552417"/>
            <a:ext cx="7920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(site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hom</a:t>
            </a:r>
            <a:r>
              <a:rPr lang="fr-FR" sz="2400" dirty="0" err="1" smtClean="0"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omath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Trois math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maticiens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Eratosth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ne, Archim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 et Apollonius sont trois math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maticiens n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avant J.C en 287,276 ou 262 dans les trois villes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Perge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Syracuse et Cyr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 276 avant J.C.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Cyr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 naquit l'un d'entre eux mais ce n'est pas Archim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Apollonius est n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à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fr-F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Perge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mais ce n'est pas le plus ancien des trois.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Retrouver l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ann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 de naissance et la ville de chacun des math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maticiens.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partage du gâteau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file"/>
              </a:rPr>
              <a:t>le partage du gateau2.ggb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partage du gâteau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Une façon de résoudre cette énigme est de poser AE = x.</a:t>
            </a:r>
          </a:p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On note h la hauteur du triangle AED c’est aussi celle du trapèze ABCD et du trapèze EBCD.</a:t>
            </a:r>
          </a:p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L’aire du triangle AED est </a:t>
            </a:r>
            <a:r>
              <a:rPr lang="fr-FR" dirty="0" err="1" smtClean="0">
                <a:solidFill>
                  <a:schemeClr val="tx1"/>
                </a:solidFill>
                <a:latin typeface="Calibri" pitchFamily="34" charset="0"/>
              </a:rPr>
              <a:t>xh</a:t>
            </a:r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/2.</a:t>
            </a:r>
          </a:p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L’aire du trapèze EBCD est h(26 + 54 – x)/2  (formule du trapèze : moyenne des deux bases à multiplier par la hauteur)</a:t>
            </a:r>
          </a:p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Pour avoir un partage équitable, il faut : </a:t>
            </a:r>
            <a:r>
              <a:rPr lang="fr-FR" dirty="0" err="1" smtClean="0">
                <a:solidFill>
                  <a:schemeClr val="tx1"/>
                </a:solidFill>
                <a:latin typeface="Calibri" pitchFamily="34" charset="0"/>
              </a:rPr>
              <a:t>xh</a:t>
            </a:r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/2 = h(26 + 54 – x)/2</a:t>
            </a:r>
          </a:p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</a:rPr>
              <a:t>On a donc x = 80 – x donc x = 40 cm.</a:t>
            </a: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ballon extraordinaire</a:t>
            </a:r>
            <a:endParaRPr lang="fr-FR" dirty="0"/>
          </a:p>
        </p:txBody>
      </p:sp>
      <p:pic>
        <p:nvPicPr>
          <p:cNvPr id="4" name="Image 3" descr="affiche_201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5816" y="2636912"/>
            <a:ext cx="360040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</a:t>
            </a:r>
            <a:r>
              <a:rPr lang="fr-FR" baseline="30000" dirty="0" smtClean="0"/>
              <a:t>ème</a:t>
            </a:r>
            <a:r>
              <a:rPr lang="fr-FR" dirty="0" smtClean="0"/>
              <a:t> partie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39552" y="2996952"/>
            <a:ext cx="813244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 exos de</a:t>
            </a:r>
            <a:r>
              <a:rPr kumimoji="0" lang="fr-FR" sz="4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rallye et plus…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rallye 2015 affich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60466"/>
            <a:ext cx="5328592" cy="6137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ruban sicilien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1"/>
                </a:solidFill>
                <a:latin typeface="Calibri" pitchFamily="34" charset="0"/>
                <a:hlinkClick r:id="rId2" action="ppaction://hlinkfile"/>
              </a:rPr>
              <a:t>Ruban silicien.alg</a:t>
            </a:r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Multiplication à la russe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Multiplication à la russe (light).</a:t>
            </a:r>
            <a:r>
              <a:rPr kumimoji="0" lang="fr-FR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alg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 action="ppaction://hlinkfile"/>
              </a:rPr>
              <a:t>Multiplication à la russe (light) codage binaire.alg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carrés qui tournent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3479223" cy="355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carrés qui tournent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24944"/>
            <a:ext cx="3264477" cy="35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carrés qui tournent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24944"/>
            <a:ext cx="3264477" cy="35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Carrés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80928"/>
            <a:ext cx="56166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Carrés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08920"/>
            <a:ext cx="3282100" cy="356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Pyramide tronquée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 descr="Pyramide Tronquée avec x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72" y="2924944"/>
            <a:ext cx="5544616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Pyramide tronquée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67544" y="2780928"/>
            <a:ext cx="8496944" cy="3672408"/>
          </a:xfrm>
          <a:prstGeom prst="rect">
            <a:avLst/>
          </a:prstGeom>
        </p:spPr>
        <p:txBody>
          <a:bodyPr bIns="91440" anchor="b" anchorCtr="0">
            <a:normAutofit fontScale="47500" lnSpcReduction="20000"/>
          </a:bodyPr>
          <a:lstStyle/>
          <a:p>
            <a:r>
              <a:rPr lang="fr-FR" sz="5100" dirty="0" smtClean="0"/>
              <a:t>On veut étudier l’évolution du volume de la pyramide tronquée selon les valeurs de x.</a:t>
            </a:r>
          </a:p>
          <a:p>
            <a:r>
              <a:rPr lang="fr-FR" sz="5100" dirty="0" smtClean="0"/>
              <a:t>1) Quelles sont les valeurs prises par x ?</a:t>
            </a:r>
          </a:p>
          <a:p>
            <a:r>
              <a:rPr lang="fr-FR" sz="5100" dirty="0" smtClean="0"/>
              <a:t>2) Tracer un patron de la pyramide tronquée en vraie grandeur, avec x = 2.</a:t>
            </a:r>
          </a:p>
          <a:p>
            <a:r>
              <a:rPr lang="fr-FR" sz="5100" dirty="0" smtClean="0"/>
              <a:t>3) Déterminer le volume de la pyramide avant découpage.</a:t>
            </a:r>
          </a:p>
          <a:p>
            <a:r>
              <a:rPr lang="fr-FR" sz="5100" dirty="0" smtClean="0"/>
              <a:t>4) Calculer, en fonction de x la valeur :</a:t>
            </a:r>
          </a:p>
          <a:p>
            <a:r>
              <a:rPr lang="fr-FR" sz="5100" dirty="0" smtClean="0"/>
              <a:t>a) du volume de la pyramide enlevée au niveau de sommet principal.</a:t>
            </a:r>
          </a:p>
          <a:p>
            <a:r>
              <a:rPr lang="fr-FR" sz="5100" dirty="0" smtClean="0"/>
              <a:t>b) du volume d’une pyramide enlevée au niveau d’un des quatre coins de la base.</a:t>
            </a:r>
          </a:p>
          <a:p>
            <a:r>
              <a:rPr lang="fr-FR" sz="5100" dirty="0" smtClean="0"/>
              <a:t>c) du volume restant après découpage.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Pyramide tronquée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827584" y="2780928"/>
            <a:ext cx="7772400" cy="3456384"/>
          </a:xfrm>
          <a:prstGeom prst="rect">
            <a:avLst/>
          </a:prstGeom>
        </p:spPr>
        <p:txBody>
          <a:bodyPr bIns="91440" anchor="b" anchorCtr="0">
            <a:normAutofit fontScale="70000" lnSpcReduction="20000"/>
          </a:bodyPr>
          <a:lstStyle/>
          <a:p>
            <a:r>
              <a:rPr lang="fr-FR" sz="4000" dirty="0" smtClean="0"/>
              <a:t>On veut étudier l’évolution du volume de la pyramide tronquée selon les valeurs de x.</a:t>
            </a:r>
          </a:p>
          <a:p>
            <a:r>
              <a:rPr lang="fr-FR" sz="4000" dirty="0" smtClean="0"/>
              <a:t>5</a:t>
            </a:r>
            <a:r>
              <a:rPr lang="fr-FR" sz="4000" dirty="0" smtClean="0"/>
              <a:t>) On note V(x) le volume restant après découpage en fonction de x.</a:t>
            </a:r>
          </a:p>
          <a:p>
            <a:r>
              <a:rPr lang="fr-FR" sz="4000" dirty="0" smtClean="0"/>
              <a:t>a) Tracer la courbe représentative de V dans un repère orthogonal. (Unités : 1 cm en abscisse et 10 cm en ordonnée)</a:t>
            </a:r>
          </a:p>
          <a:p>
            <a:r>
              <a:rPr lang="fr-FR" sz="4000" dirty="0" smtClean="0"/>
              <a:t>b) Déterminer le pourcentage minimum du volume initial conservé dans le solide final. (Arrondir à 1% près)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C00000"/>
                </a:solidFill>
                <a:latin typeface="Calibri" pitchFamily="34" charset="0"/>
              </a:rPr>
              <a:t>Pour qui ?</a:t>
            </a:r>
            <a:endParaRPr lang="fr-FR" sz="5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338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Pour les classes de 3</a:t>
            </a:r>
            <a:r>
              <a:rPr lang="fr-FR" sz="3600" b="1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ème</a:t>
            </a:r>
            <a:r>
              <a:rPr lang="fr-F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 et de 2</a:t>
            </a:r>
            <a:r>
              <a:rPr lang="fr-FR" sz="3600" b="1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nde</a:t>
            </a:r>
            <a:r>
              <a:rPr lang="fr-FR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</a:rPr>
              <a:t> de l’académie de Lyon.</a:t>
            </a:r>
            <a:endParaRPr lang="fr-FR" sz="36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643042" y="3000372"/>
            <a:ext cx="5786478" cy="2143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937 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classes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26 813 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élèves</a:t>
            </a:r>
          </a:p>
          <a:p>
            <a:pPr algn="ctr"/>
            <a:r>
              <a:rPr lang="fr-FR" sz="3600" b="1" dirty="0">
                <a:solidFill>
                  <a:schemeClr val="tx1"/>
                </a:solidFill>
                <a:latin typeface="Calibri" pitchFamily="34" charset="0"/>
              </a:rPr>
              <a:t>e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 </a:t>
            </a:r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Pyramide tronquée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547938"/>
            <a:ext cx="8208912" cy="3761382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 descr="Patron Pyra Tronqué x=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3140968"/>
            <a:ext cx="3382241" cy="3017940"/>
          </a:xfrm>
          <a:prstGeom prst="rect">
            <a:avLst/>
          </a:prstGeom>
        </p:spPr>
      </p:pic>
      <p:pic>
        <p:nvPicPr>
          <p:cNvPr id="8" name="Image 7" descr="Courbe v(x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52120" y="2996952"/>
            <a:ext cx="1335616" cy="3242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Drôle de familles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39552" y="2060848"/>
            <a:ext cx="8208912" cy="4392488"/>
          </a:xfrm>
        </p:spPr>
        <p:txBody>
          <a:bodyPr>
            <a:noAutofit/>
          </a:bodyPr>
          <a:lstStyle/>
          <a:p>
            <a:endParaRPr lang="fr-FR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fr-FR" b="1" dirty="0" smtClean="0">
                <a:solidFill>
                  <a:schemeClr val="tx1"/>
                </a:solidFill>
              </a:rPr>
              <a:t>Variables : A</a:t>
            </a:r>
            <a:r>
              <a:rPr lang="fr-FR" b="1" dirty="0" smtClean="0">
                <a:solidFill>
                  <a:schemeClr val="tx1"/>
                </a:solidFill>
              </a:rPr>
              <a:t>, L, k sont des nombres entiers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Entrée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Donner A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traitement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Pour k allant de 1 à A faire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Si k divise A alors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L prend la valeur …</a:t>
            </a:r>
          </a:p>
          <a:p>
            <a:r>
              <a:rPr lang="fr-FR" b="1" dirty="0" smtClean="0">
                <a:solidFill>
                  <a:schemeClr val="tx1"/>
                </a:solidFill>
              </a:rPr>
              <a:t>Afficher « le rectangle de dimensions … et … fait partie de la famille de rectangle d’aire </a:t>
            </a:r>
            <a:r>
              <a:rPr lang="fr-FR" b="1" dirty="0" smtClean="0">
                <a:solidFill>
                  <a:schemeClr val="tx1"/>
                </a:solidFill>
                <a:sym typeface="Symbol"/>
              </a:rPr>
              <a:t></a:t>
            </a:r>
            <a:r>
              <a:rPr lang="fr-FR" b="1" dirty="0" smtClean="0">
                <a:solidFill>
                  <a:schemeClr val="tx1"/>
                </a:solidFill>
              </a:rPr>
              <a:t>A</a:t>
            </a:r>
            <a:r>
              <a:rPr lang="fr-FR" b="1" dirty="0" smtClean="0">
                <a:solidFill>
                  <a:schemeClr val="tx1"/>
                </a:solidFill>
                <a:sym typeface="Symbol"/>
              </a:rPr>
              <a:t></a:t>
            </a:r>
            <a:r>
              <a:rPr lang="fr-FR" b="1" dirty="0" smtClean="0">
                <a:solidFill>
                  <a:schemeClr val="tx1"/>
                </a:solidFill>
              </a:rPr>
              <a:t> ».</a:t>
            </a:r>
          </a:p>
          <a:p>
            <a:r>
              <a:rPr lang="fr-FR" sz="2000" dirty="0" err="1" smtClean="0"/>
              <a:t>FinSi</a:t>
            </a:r>
            <a:endParaRPr lang="fr-FR" sz="2000" dirty="0" smtClean="0"/>
          </a:p>
          <a:p>
            <a:endParaRPr lang="fr-FR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Drôle de familles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827584" y="3140968"/>
            <a:ext cx="7772400" cy="1362075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424847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B050"/>
                </a:solidFill>
                <a:latin typeface="Calibri" pitchFamily="34" charset="0"/>
              </a:rPr>
              <a:t>Principe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2000264"/>
          </a:xfrm>
        </p:spPr>
        <p:txBody>
          <a:bodyPr/>
          <a:lstStyle/>
          <a:p>
            <a:pPr algn="just">
              <a:buNone/>
            </a:pPr>
            <a:r>
              <a:rPr lang="fr-FR" sz="3600" b="1" dirty="0" smtClean="0">
                <a:solidFill>
                  <a:srgbClr val="009900"/>
                </a:solidFill>
                <a:latin typeface="Calibri" pitchFamily="34" charset="0"/>
              </a:rPr>
              <a:t>C’est une épreuve collective : </a:t>
            </a:r>
          </a:p>
          <a:p>
            <a:pPr marL="0" indent="0" algn="just">
              <a:buNone/>
            </a:pPr>
            <a:r>
              <a:rPr lang="fr-FR" sz="3600" b="1" dirty="0" smtClean="0">
                <a:solidFill>
                  <a:srgbClr val="009900"/>
                </a:solidFill>
                <a:latin typeface="Calibri" pitchFamily="34" charset="0"/>
              </a:rPr>
              <a:t>Toute la classe participe et chaque élève a un rôle à jouer</a:t>
            </a:r>
            <a:r>
              <a:rPr lang="fr-FR" dirty="0" smtClean="0">
                <a:solidFill>
                  <a:srgbClr val="009900"/>
                </a:solidFill>
              </a:rPr>
              <a:t>.</a:t>
            </a:r>
            <a:endParaRPr lang="fr-FR" dirty="0">
              <a:solidFill>
                <a:srgbClr val="009900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500166" y="5572140"/>
            <a:ext cx="2571768" cy="857256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  <a:latin typeface="Calibri" pitchFamily="34" charset="0"/>
              </a:rPr>
              <a:t>Organiser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71472" y="3429000"/>
            <a:ext cx="3071834" cy="1857388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Chercher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 des exercices en petits groupes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857884" y="3071810"/>
            <a:ext cx="2571768" cy="857256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Illustrer 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un des exercices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286248" y="4214818"/>
            <a:ext cx="4500594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Traduire</a:t>
            </a:r>
            <a:r>
              <a:rPr lang="fr-FR" sz="2800" b="1" dirty="0" smtClean="0">
                <a:solidFill>
                  <a:schemeClr val="tx1"/>
                </a:solidFill>
                <a:latin typeface="Calibri" pitchFamily="34" charset="0"/>
              </a:rPr>
              <a:t> de l’anglais, de l’espagnol, de l’allemand ou de l’italien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B050"/>
                </a:solidFill>
                <a:latin typeface="Calibri" pitchFamily="34" charset="0"/>
              </a:rPr>
              <a:t>Matériel autorisé :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642910" y="4500570"/>
            <a:ext cx="3071834" cy="1857388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Matériel de dessin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500562" y="4714884"/>
            <a:ext cx="3500462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Dictionnaires linguistiques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571868" y="3000372"/>
            <a:ext cx="3500462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Mais aussi :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85786" y="1357298"/>
            <a:ext cx="5643602" cy="1428760"/>
          </a:xfrm>
          <a:prstGeom prst="roundRect">
            <a:avLst/>
          </a:prstGeom>
          <a:solidFill>
            <a:srgbClr val="AFE1BE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Calculatrice, matériel de géométrie, livre de math</a:t>
            </a:r>
            <a:endParaRPr lang="fr-FR" sz="3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27146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Au début du concours, tous les exercices sont affichés sur des feuilles A3 au tableau ou sur des murs + des exemplaires (4 ou 5 de chaque) sont sur des tables.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285852" y="4143380"/>
            <a:ext cx="6215106" cy="2143140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Une feuille réponse sur le bureau du prof à remplir : un exemplaire pour la classe.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Pas de justification demandée.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772400" cy="92869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3 niveaux d’exercices :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57158" y="1857364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1 : les plus faciles 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2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143240" y="3429000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2 : niveau moyen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4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28596" y="5000636"/>
            <a:ext cx="5429288" cy="128588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Niveau 3 : les plus difficiles </a:t>
            </a:r>
          </a:p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Sur 6 points</a:t>
            </a:r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7772400" cy="15716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Des exercices avec un énoncé en langue étrangère . Le même énoncé en :</a:t>
            </a: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00034" y="2714620"/>
            <a:ext cx="2571768" cy="1143008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anglais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571604" y="4929198"/>
            <a:ext cx="2571768" cy="1143008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italien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643570" y="4786322"/>
            <a:ext cx="2571768" cy="1143008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allemand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286248" y="3286124"/>
            <a:ext cx="2571768" cy="1143008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espagnol</a:t>
            </a:r>
            <a:endParaRPr lang="fr-FR" sz="36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solidFill>
                  <a:srgbClr val="0070C0"/>
                </a:solidFill>
                <a:latin typeface="Calibri" pitchFamily="34" charset="0"/>
              </a:rPr>
              <a:t>Déroulement :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429684" cy="30003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b="1" u="sng" dirty="0" smtClean="0">
                <a:solidFill>
                  <a:srgbClr val="002060"/>
                </a:solidFill>
                <a:latin typeface="Calibri" pitchFamily="34" charset="0"/>
              </a:rPr>
              <a:t>Une</a:t>
            </a: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 affiche à rendre : Le jury attribuera à cette illustration une note sur </a:t>
            </a:r>
            <a:r>
              <a:rPr lang="fr-FR" sz="3600" b="1" u="sng" dirty="0" smtClean="0">
                <a:solidFill>
                  <a:srgbClr val="002060"/>
                </a:solidFill>
                <a:latin typeface="Calibri" pitchFamily="34" charset="0"/>
              </a:rPr>
              <a:t>6 points </a:t>
            </a: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</a:rPr>
              <a:t> en tenant compte à la fois de son esthétique, de son originalité et de l’adéquation avec le thème de l’exercice illustré .</a:t>
            </a:r>
          </a:p>
          <a:p>
            <a:pPr algn="just">
              <a:buNone/>
            </a:pPr>
            <a:endParaRPr lang="fr-FR" sz="2800" dirty="0">
              <a:solidFill>
                <a:srgbClr val="00206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42910" y="4214818"/>
            <a:ext cx="7572428" cy="1643074"/>
          </a:xfrm>
          <a:prstGeom prst="roundRect">
            <a:avLst/>
          </a:prstGeom>
          <a:solidFill>
            <a:srgbClr val="A2D5EE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  <a:latin typeface="Calibri" pitchFamily="34" charset="0"/>
              </a:rPr>
              <a:t>Les exercices illustrables sont repérés par  « un pinceau ».</a:t>
            </a:r>
          </a:p>
          <a:p>
            <a:pPr algn="ctr"/>
            <a:endParaRPr lang="fr-F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929198"/>
            <a:ext cx="857256" cy="82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279</TotalTime>
  <Words>613</Words>
  <Application>Microsoft Office PowerPoint</Application>
  <PresentationFormat>Affichage à l'écran (4:3)</PresentationFormat>
  <Paragraphs>132</Paragraphs>
  <Slides>32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Capitaux</vt:lpstr>
      <vt:lpstr>Le rallye mathématiques de Lyon</vt:lpstr>
      <vt:lpstr>Diapositive 2</vt:lpstr>
      <vt:lpstr>Pour qui ?</vt:lpstr>
      <vt:lpstr>Principe :</vt:lpstr>
      <vt:lpstr>Matériel autorisé :</vt:lpstr>
      <vt:lpstr>Déroulement :</vt:lpstr>
      <vt:lpstr>Déroulement :</vt:lpstr>
      <vt:lpstr>Déroulement :</vt:lpstr>
      <vt:lpstr>Déroulement :</vt:lpstr>
      <vt:lpstr>Des exemples d’affiches réalisées les années précédentes :</vt:lpstr>
      <vt:lpstr>Des exemples d’affiches réalisées les années précédentes :</vt:lpstr>
      <vt:lpstr>Des exemples d’affiches réalisées les années précédentes :</vt:lpstr>
      <vt:lpstr>A la fin de l’épreuve :</vt:lpstr>
      <vt:lpstr>Quadrilatères</vt:lpstr>
      <vt:lpstr>Quadrilatères</vt:lpstr>
      <vt:lpstr>Le partage du gâteau</vt:lpstr>
      <vt:lpstr>Le partage du gâteau</vt:lpstr>
      <vt:lpstr>Un ballon extraordinaire</vt:lpstr>
      <vt:lpstr>2ème partie</vt:lpstr>
      <vt:lpstr>Le ruban sicilien</vt:lpstr>
      <vt:lpstr>Multiplication à la russe</vt:lpstr>
      <vt:lpstr>Des carrés qui tournent</vt:lpstr>
      <vt:lpstr>Des carrés qui tournent</vt:lpstr>
      <vt:lpstr>Des carrés qui tournent</vt:lpstr>
      <vt:lpstr>Carrés</vt:lpstr>
      <vt:lpstr>Carrés</vt:lpstr>
      <vt:lpstr>Pyramide tronquée</vt:lpstr>
      <vt:lpstr>Pyramide tronquée</vt:lpstr>
      <vt:lpstr>Pyramide tronquée</vt:lpstr>
      <vt:lpstr>Pyramide tronquée</vt:lpstr>
      <vt:lpstr>Drôle de familles</vt:lpstr>
      <vt:lpstr>Drôle de familles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rallye mathématiques de Lyon</dc:title>
  <dc:creator>Delphine</dc:creator>
  <cp:lastModifiedBy>Delphine T</cp:lastModifiedBy>
  <cp:revision>16</cp:revision>
  <dcterms:created xsi:type="dcterms:W3CDTF">2012-12-10T21:14:02Z</dcterms:created>
  <dcterms:modified xsi:type="dcterms:W3CDTF">2016-06-23T20:19:03Z</dcterms:modified>
</cp:coreProperties>
</file>